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7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61816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>
              <a:buNone/>
            </a:pPr>
            <a:r>
              <a:rPr lang="en-US" sz="1800" b="0" i="0" u="none" strike="noStrike" cap="none" baseline="0"/>
              <a:t>飯館，菜單，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>
              <a:buNone/>
            </a:pPr>
            <a:r>
              <a:rPr lang="en-US" sz="1800" b="0" i="0" u="none" strike="noStrike" cap="none" baseline="0"/>
              <a:t>酸辣湯，餃子，麵，米飯，豆腐，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>
              <a:buNone/>
            </a:pPr>
            <a:r>
              <a:rPr lang="en-US" sz="1800" b="0" i="0" u="none" strike="noStrike" cap="none" baseline="0"/>
              <a:t>酸，辣，甜，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>
              <a:buNone/>
            </a:pPr>
            <a:r>
              <a:rPr lang="en-US" sz="1800" b="0" i="0" u="none" strike="noStrike" cap="none" baseline="0"/>
              <a:t>紅茶，綠茶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>
              <a:buNone/>
            </a:pPr>
            <a:r>
              <a:rPr lang="en-US" sz="1800" b="0" i="0" u="none" strike="noStrike" cap="none" baseline="0"/>
              <a:t>味精，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>
              <a:buNone/>
            </a:pPr>
            <a:r>
              <a:rPr lang="en-US" sz="1800" b="0" i="0" u="none" strike="noStrike" cap="none" baseline="0"/>
              <a:t>裏面，外面，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Tx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TitleAndTx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Obj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TxTwoObj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>
  <p:cSld name="objTx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x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6.jpeg"/><Relationship Id="rId5" Type="http://schemas.openxmlformats.org/officeDocument/2006/relationships/image" Target="../media/image8.jpeg"/><Relationship Id="rId6" Type="http://schemas.openxmlformats.org/officeDocument/2006/relationships/image" Target="../media/image9.wmf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85800" y="4572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Chinese Restaurant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066800" y="3048000"/>
            <a:ext cx="7315200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64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Phrases for Listening &amp; Speaking:</a:t>
            </a:r>
          </a:p>
          <a:p>
            <a:pPr marL="0" marR="0" lvl="0" indent="0" algn="l" rtl="0">
              <a:spcBef>
                <a:spcPts val="52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-US" sz="2600" b="0" i="0" u="none" strike="noStrike" cap="none" baseline="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Review the phrases ,which students have learned previously, related to the topic.</a:t>
            </a:r>
          </a:p>
          <a:p>
            <a:endParaRPr lang="en-US" sz="2600" b="0" i="0" u="none" strike="noStrike" cap="none" baseline="0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52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-US" sz="26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Objective</a:t>
            </a:r>
            <a:r>
              <a:rPr lang="en-US" sz="2600" b="0" i="0" u="none" strike="noStrike" cap="none" baseline="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: students will be able to use the phrases in context.  (Listening, speaking, read and write pinyin)</a:t>
            </a:r>
          </a:p>
          <a:p>
            <a:endParaRPr lang="en-US" sz="2600" b="0" i="0" u="none" strike="noStrike" cap="none" baseline="0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subTitle" idx="1"/>
          </p:nvPr>
        </p:nvSpPr>
        <p:spPr>
          <a:xfrm>
            <a:off x="1066800" y="4038600"/>
            <a:ext cx="8077199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72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lang="en-US" sz="36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suān                     là                      tián</a:t>
            </a:r>
          </a:p>
          <a:p>
            <a:endParaRPr lang="en-US" sz="3600" b="0" i="0" u="none" strike="noStrike" cap="none" baseline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762000" y="1143000"/>
            <a:ext cx="1852268" cy="235059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29" name="Shape 129"/>
          <p:cNvSpPr/>
          <p:nvPr/>
        </p:nvSpPr>
        <p:spPr>
          <a:xfrm>
            <a:off x="5943600" y="1371600"/>
            <a:ext cx="2804564" cy="1981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30" name="Shape 130"/>
          <p:cNvSpPr/>
          <p:nvPr/>
        </p:nvSpPr>
        <p:spPr>
          <a:xfrm>
            <a:off x="3200400" y="1295400"/>
            <a:ext cx="2228850" cy="222885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subTitle" idx="1"/>
          </p:nvPr>
        </p:nvSpPr>
        <p:spPr>
          <a:xfrm>
            <a:off x="1619672" y="692696"/>
            <a:ext cx="1981199" cy="52321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64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lang="en-US" sz="3200" b="0" i="0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hóng</a:t>
            </a:r>
            <a:r>
              <a:rPr lang="zh-CN" altLang="en-US" sz="7200" dirty="0">
                <a:solidFill>
                  <a:schemeClr val="tx1"/>
                </a:solidFill>
              </a:rPr>
              <a:t>茶</a:t>
            </a:r>
            <a:endParaRPr lang="en-US" sz="7200" b="0" i="0" u="none" strike="noStrike" cap="none" baseline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3200" b="0" i="0" u="none" strike="noStrike" cap="none" baseline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3200" b="0" i="0" u="none" strike="noStrike" cap="none" baseline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3200" b="0" i="0" u="none" strike="noStrike" cap="none" baseline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l">
              <a:buSzPct val="25000"/>
            </a:pPr>
            <a:r>
              <a:rPr lang="en-US" sz="3200" b="0" i="0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Lǜ</a:t>
            </a:r>
            <a:r>
              <a:rPr lang="zh-CN" altLang="en-US" sz="7200" dirty="0" smtClean="0">
                <a:solidFill>
                  <a:schemeClr val="tx1"/>
                </a:solidFill>
              </a:rPr>
              <a:t>茶</a:t>
            </a:r>
            <a:endParaRPr lang="en-US" sz="7200" b="0" i="0" u="none" strike="noStrike" cap="none" baseline="0" dirty="0">
              <a:solidFill>
                <a:schemeClr val="tx1"/>
              </a:solidFill>
              <a:sym typeface="Calibri"/>
            </a:endParaRPr>
          </a:p>
          <a:p>
            <a:endParaRPr lang="en-US" sz="3200" b="0" i="0" u="none" strike="noStrike" cap="none" baseline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4572000" y="3505200"/>
            <a:ext cx="3200400" cy="24003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38" name="Shape 138"/>
          <p:cNvSpPr/>
          <p:nvPr/>
        </p:nvSpPr>
        <p:spPr>
          <a:xfrm>
            <a:off x="4191000" y="533400"/>
            <a:ext cx="3228975" cy="235178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subTitle" idx="1"/>
          </p:nvPr>
        </p:nvSpPr>
        <p:spPr>
          <a:xfrm>
            <a:off x="609600" y="2133600"/>
            <a:ext cx="20574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64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wèijīng</a:t>
            </a:r>
            <a:endParaRPr lang="en-US" sz="3200" b="0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3733800" y="762000"/>
            <a:ext cx="1634888" cy="24383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46" name="Shape 146"/>
          <p:cNvSpPr/>
          <p:nvPr/>
        </p:nvSpPr>
        <p:spPr>
          <a:xfrm>
            <a:off x="5943600" y="914400"/>
            <a:ext cx="2209799" cy="22097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47" name="Shape 147"/>
          <p:cNvSpPr/>
          <p:nvPr/>
        </p:nvSpPr>
        <p:spPr>
          <a:xfrm>
            <a:off x="4724401" y="4038601"/>
            <a:ext cx="2699844" cy="152399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subTitle" idx="1"/>
          </p:nvPr>
        </p:nvSpPr>
        <p:spPr>
          <a:xfrm>
            <a:off x="1600200" y="914400"/>
            <a:ext cx="1828800" cy="518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64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lang="en-US" sz="3200" b="0" i="0" u="none" strike="noStrike" cap="none" baseline="0" dirty="0" err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lǐmian</a:t>
            </a:r>
            <a:endParaRPr lang="en-US" sz="320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320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320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320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320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 dirty="0" err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wàimian</a:t>
            </a:r>
            <a:endParaRPr lang="en-US" sz="320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4876800" y="381000"/>
            <a:ext cx="3285950" cy="2514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55" name="Shape 155"/>
          <p:cNvSpPr/>
          <p:nvPr/>
        </p:nvSpPr>
        <p:spPr>
          <a:xfrm>
            <a:off x="5105400" y="3733800"/>
            <a:ext cx="3051926" cy="2286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Teacher show the slides.  Ask students to identify items on the slides and practice saying all the phrases in Chinese. 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 1:According to the nature of each slide, teacher may ask the following questions:</a:t>
            </a:r>
          </a:p>
          <a:p>
            <a:pPr marL="742950" marR="0" lvl="1" indent="-285750" algn="l" rtl="0">
              <a:spcBef>
                <a:spcPts val="480"/>
              </a:spcBef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這是什麼？</a:t>
            </a:r>
          </a:p>
          <a:p>
            <a:pPr marL="742950" marR="0" lvl="1" indent="-285750" algn="l" rtl="0">
              <a:spcBef>
                <a:spcPts val="480"/>
              </a:spcBef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你喜歡吃/喝 （food item） 嗎？</a:t>
            </a:r>
          </a:p>
          <a:p>
            <a:pPr marL="742950" marR="0" lvl="1" indent="-285750" algn="l" rtl="0">
              <a:spcBef>
                <a:spcPts val="480"/>
              </a:spcBef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哪裏有item？（Place） 有沒有（item）?</a:t>
            </a:r>
          </a:p>
          <a:p>
            <a:pPr marL="742950" marR="0" lvl="1" indent="-285750" algn="l" rtl="0">
              <a:spcBef>
                <a:spcPts val="480"/>
              </a:spcBef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（object）在哪裏？</a:t>
            </a:r>
          </a:p>
          <a:p>
            <a:pPr marL="742950" marR="0" lvl="1" indent="-285750" algn="l" rtl="0">
              <a:spcBef>
                <a:spcPts val="480"/>
              </a:spcBef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(food item) 酸/甜/辣 不 酸/甜/辣？</a:t>
            </a:r>
          </a:p>
          <a:p>
            <a:pPr marL="742950" marR="0" lvl="1" indent="-285750" algn="l" rtl="0">
              <a:spcBef>
                <a:spcPts val="480"/>
              </a:spcBef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(food item1)酸/甜/辣還是(food item2)酸/甜/辣？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 2: (continue on next page)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609600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Activity 2:Put the phrases you learned into the following categories. </a:t>
            </a:r>
          </a:p>
          <a:p>
            <a:pPr marL="742950" marR="0" lvl="1" indent="-285750" algn="l" rtl="0">
              <a:spcBef>
                <a:spcPts val="480"/>
              </a:spcBef>
              <a:buClr>
                <a:schemeClr val="dk1"/>
              </a:buClr>
              <a:buSzPct val="109848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Places:</a:t>
            </a:r>
          </a:p>
          <a:p>
            <a:pPr marL="742950" marR="0" lvl="1" indent="-285750" algn="l" rtl="0">
              <a:spcBef>
                <a:spcPts val="480"/>
              </a:spcBef>
              <a:buClr>
                <a:schemeClr val="dk1"/>
              </a:buClr>
              <a:buSzPct val="109848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Solid foods:</a:t>
            </a:r>
          </a:p>
          <a:p>
            <a:pPr marL="742950" marR="0" lvl="1" indent="-285750" algn="l" rtl="0">
              <a:spcBef>
                <a:spcPts val="480"/>
              </a:spcBef>
              <a:buClr>
                <a:schemeClr val="dk1"/>
              </a:buClr>
              <a:buSzPct val="109848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Drinks:</a:t>
            </a:r>
          </a:p>
          <a:p>
            <a:pPr marL="742950" marR="0" lvl="1" indent="-285750" algn="l" rtl="0">
              <a:spcBef>
                <a:spcPts val="480"/>
              </a:spcBef>
              <a:buClr>
                <a:schemeClr val="dk1"/>
              </a:buClr>
              <a:buSzPct val="109848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Flavors:</a:t>
            </a:r>
          </a:p>
          <a:p>
            <a:pPr marL="742950" marR="0" lvl="1" indent="-285750" algn="l" rtl="0">
              <a:spcBef>
                <a:spcPts val="480"/>
              </a:spcBef>
              <a:buClr>
                <a:schemeClr val="dk1"/>
              </a:buClr>
              <a:buSzPct val="109848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Flavor enhancer:</a:t>
            </a:r>
          </a:p>
          <a:p>
            <a:pPr marL="742950" marR="0" lvl="1" indent="-285750" algn="l" rtl="0">
              <a:spcBef>
                <a:spcPts val="480"/>
              </a:spcBef>
              <a:buClr>
                <a:schemeClr val="dk1"/>
              </a:buClr>
              <a:buSzPct val="109848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Others</a:t>
            </a:r>
          </a:p>
          <a:p>
            <a:endParaRPr lang="en-US" sz="2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Homework (presentational)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9848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Write a short paragraph (in pinyin) talking about your dinner using phrases you learned today.  Include as many phrases as you can.  (Rubric: see writing rubric for Novice – mid)</a:t>
            </a:r>
          </a:p>
          <a:p>
            <a:endParaRPr lang="en-US" sz="2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en-US" sz="2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en-US" sz="2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en-US" sz="2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888888"/>
                </a:solidFill>
              </a:rPr>
              <a:t>飯，餓，茶，菜 </a:t>
            </a:r>
            <a:r>
              <a:rPr lang="en-US" altLang="zh-CN" dirty="0" smtClean="0">
                <a:solidFill>
                  <a:srgbClr val="888888"/>
                </a:solidFill>
              </a:rPr>
              <a:t>(flashcard)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44425"/>
              </p:ext>
            </p:extLst>
          </p:nvPr>
        </p:nvGraphicFramePr>
        <p:xfrm>
          <a:off x="1115616" y="1700808"/>
          <a:ext cx="6096000" cy="3904208"/>
        </p:xfrm>
        <a:graphic>
          <a:graphicData uri="http://schemas.openxmlformats.org/drawingml/2006/table">
            <a:tbl>
              <a:tblPr firstRow="1" bandRow="1"/>
              <a:tblGrid>
                <a:gridCol w="3048000"/>
                <a:gridCol w="3048000"/>
              </a:tblGrid>
              <a:tr h="195210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0" dirty="0" smtClean="0"/>
                        <a:t>飯</a:t>
                      </a:r>
                      <a:endParaRPr lang="en-US" sz="1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0" dirty="0" smtClean="0"/>
                        <a:t>餓</a:t>
                      </a:r>
                      <a:endParaRPr lang="en-US" sz="10000" dirty="0"/>
                    </a:p>
                  </a:txBody>
                  <a:tcPr/>
                </a:tc>
              </a:tr>
              <a:tr h="195210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0" dirty="0" smtClean="0"/>
                        <a:t>茶</a:t>
                      </a:r>
                      <a:endParaRPr lang="en-US" sz="1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0" dirty="0" smtClean="0"/>
                        <a:t>菜</a:t>
                      </a:r>
                      <a:endParaRPr lang="en-US" sz="10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67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888888"/>
                </a:solidFill>
              </a:rPr>
              <a:t>飯，餓，茶，菜 </a:t>
            </a:r>
            <a:r>
              <a:rPr lang="en-US" altLang="zh-CN" dirty="0" smtClean="0">
                <a:solidFill>
                  <a:srgbClr val="888888"/>
                </a:solidFill>
              </a:rPr>
              <a:t>(PPT for class)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646269"/>
              </p:ext>
            </p:extLst>
          </p:nvPr>
        </p:nvGraphicFramePr>
        <p:xfrm>
          <a:off x="1115616" y="1700808"/>
          <a:ext cx="6096000" cy="3904208"/>
        </p:xfrm>
        <a:graphic>
          <a:graphicData uri="http://schemas.openxmlformats.org/drawingml/2006/table">
            <a:tbl>
              <a:tblPr firstRow="1" bandRow="1"/>
              <a:tblGrid>
                <a:gridCol w="3048000"/>
                <a:gridCol w="3048000"/>
              </a:tblGrid>
              <a:tr h="195210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0" dirty="0" smtClean="0"/>
                        <a:t>飯</a:t>
                      </a:r>
                      <a:endParaRPr lang="en-US" sz="1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0" dirty="0" smtClean="0"/>
                        <a:t>餓</a:t>
                      </a:r>
                      <a:endParaRPr lang="en-US" sz="10000" dirty="0"/>
                    </a:p>
                  </a:txBody>
                  <a:tcPr/>
                </a:tc>
              </a:tr>
              <a:tr h="195210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0" dirty="0" smtClean="0"/>
                        <a:t>茶</a:t>
                      </a:r>
                      <a:endParaRPr lang="en-US" sz="1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0" dirty="0" smtClean="0"/>
                        <a:t>菜</a:t>
                      </a:r>
                      <a:endParaRPr lang="en-US" sz="10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979712" y="1844824"/>
            <a:ext cx="720080" cy="15841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60032" y="1844824"/>
            <a:ext cx="720080" cy="15841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79712" y="3653532"/>
            <a:ext cx="1368152" cy="71157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04048" y="3653532"/>
            <a:ext cx="1368152" cy="56755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12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Elaborate as much as you can with the targeted characters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384097"/>
              </p:ext>
            </p:extLst>
          </p:nvPr>
        </p:nvGraphicFramePr>
        <p:xfrm>
          <a:off x="1619672" y="1628800"/>
          <a:ext cx="6096000" cy="1707480"/>
        </p:xfrm>
        <a:graphic>
          <a:graphicData uri="http://schemas.openxmlformats.org/drawingml/2006/table">
            <a:tbl>
              <a:tblPr firstRow="1" bandRow="1"/>
              <a:tblGrid>
                <a:gridCol w="3048000"/>
                <a:gridCol w="3048000"/>
              </a:tblGrid>
              <a:tr h="17074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0" dirty="0" smtClean="0"/>
                        <a:t>飯</a:t>
                      </a:r>
                      <a:endParaRPr lang="en-US" sz="1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0" dirty="0" smtClean="0"/>
                        <a:t>餓</a:t>
                      </a:r>
                      <a:endParaRPr lang="en-US" sz="10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C:\Users\chaos\AppData\Local\Microsoft\Windows\Temporary Internet Files\Content.IE5\TNS7A2JQ\MP90044270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951" y="5241923"/>
            <a:ext cx="2195736" cy="152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haos\AppData\Local\Microsoft\Windows\Temporary Internet Files\Content.IE5\TNS7A2JQ\MC900445232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89954"/>
            <a:ext cx="1622111" cy="177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haos\AppData\Local\Microsoft\Windows\Temporary Internet Files\Content.IE5\VKEVAQCT\MP90042225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68960"/>
            <a:ext cx="2046972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chaos\AppData\Local\Microsoft\Windows\Temporary Internet Files\Content.IE5\04RT4IX4\MP900227761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74378"/>
            <a:ext cx="1606086" cy="243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chaos\AppData\Local\Microsoft\Windows\Temporary Internet Files\Content.IE5\04RT4IX4\MP900422641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2772981" cy="185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chaos\AppData\Local\Microsoft\Windows\Temporary Internet Files\Content.IE5\327Y16AP\MP900403772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7" y="5064116"/>
            <a:ext cx="1672620" cy="164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35888" y="5604195"/>
            <a:ext cx="10081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Images from Microsoft Office Clipart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58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chaos\AppData\Local\Microsoft\Windows\Temporary Internet Files\Content.IE5\04RT4IX4\MP90040524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18697"/>
            <a:ext cx="2819547" cy="201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Elaborate as much as you can with the targeted characters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399101"/>
              </p:ext>
            </p:extLst>
          </p:nvPr>
        </p:nvGraphicFramePr>
        <p:xfrm>
          <a:off x="1619672" y="1628800"/>
          <a:ext cx="6096000" cy="1707480"/>
        </p:xfrm>
        <a:graphic>
          <a:graphicData uri="http://schemas.openxmlformats.org/drawingml/2006/table">
            <a:tbl>
              <a:tblPr firstRow="1" bandRow="1"/>
              <a:tblGrid>
                <a:gridCol w="3048000"/>
                <a:gridCol w="3048000"/>
              </a:tblGrid>
              <a:tr h="17074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0" dirty="0" smtClean="0"/>
                        <a:t>茶</a:t>
                      </a:r>
                      <a:endParaRPr lang="en-US" sz="1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0" dirty="0" smtClean="0"/>
                        <a:t>菜</a:t>
                      </a:r>
                      <a:endParaRPr lang="en-US" sz="10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32" name="Picture 8" descr="C:\Users\chaos\AppData\Local\Microsoft\Windows\Temporary Internet Files\Content.IE5\04RT4IX4\MP90022776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556792"/>
            <a:ext cx="1606086" cy="243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chaos\AppData\Local\Microsoft\Windows\Temporary Internet Files\Content.IE5\327Y16AP\MP90040377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01008"/>
            <a:ext cx="1672620" cy="164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35888" y="5604195"/>
            <a:ext cx="10081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Images from Microsoft Office Clipart</a:t>
            </a:r>
            <a:endParaRPr lang="en-US" dirty="0"/>
          </a:p>
        </p:txBody>
      </p:sp>
      <p:pic>
        <p:nvPicPr>
          <p:cNvPr id="2050" name="Picture 2" descr="C:\Users\chaos\AppData\Local\Microsoft\Windows\Temporary Internet Files\Content.IE5\TNS7A2JQ\MP90044379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604" y="5128935"/>
            <a:ext cx="1465326" cy="171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haos\AppData\Local\Microsoft\Windows\Temporary Internet Files\Content.IE5\VKEVAQCT\MC900441872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81128"/>
            <a:ext cx="19177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haos\AppData\Local\Microsoft\Windows\Temporary Internet Files\Content.IE5\VKEVAQCT\MP900424438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39403"/>
            <a:ext cx="1881336" cy="18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190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157896"/>
            <a:ext cx="2057400" cy="40933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fànguǎn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0650" indent="0">
              <a:buNone/>
            </a:pPr>
            <a:r>
              <a:rPr lang="zh-CN" altLang="en-US" sz="7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飯</a:t>
            </a:r>
            <a:endParaRPr lang="en-US" sz="7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dirty="0" err="1" smtClean="0"/>
              <a:t>c</a:t>
            </a:r>
            <a:r>
              <a:rPr lang="en-US" sz="3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àidān</a:t>
            </a:r>
            <a:endParaRPr lang="en-US" sz="3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SzPct val="98958"/>
              <a:buNone/>
            </a:pPr>
            <a:r>
              <a:rPr lang="zh-CN" altLang="en-US" dirty="0" smtClean="0"/>
              <a:t>  </a:t>
            </a:r>
            <a:r>
              <a:rPr lang="zh-CN" altLang="en-US" sz="7200" dirty="0"/>
              <a:t>菜</a:t>
            </a:r>
            <a:endParaRPr lang="en-US" sz="7200" b="0" i="0" u="none" strike="noStrike" cap="none" baseline="0" dirty="0">
              <a:solidFill>
                <a:schemeClr val="dk1"/>
              </a:solidFill>
              <a:sym typeface="Calibri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2514506" y="1066800"/>
            <a:ext cx="2543270" cy="190499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4" name="Shape 104"/>
          <p:cNvSpPr/>
          <p:nvPr/>
        </p:nvSpPr>
        <p:spPr>
          <a:xfrm>
            <a:off x="5486303" y="1066800"/>
            <a:ext cx="2543271" cy="190499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05" name="Shape 105"/>
          <p:cNvSpPr/>
          <p:nvPr/>
        </p:nvSpPr>
        <p:spPr>
          <a:xfrm>
            <a:off x="2514600" y="3505200"/>
            <a:ext cx="2676525" cy="170497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06" name="Shape 106"/>
          <p:cNvSpPr/>
          <p:nvPr/>
        </p:nvSpPr>
        <p:spPr>
          <a:xfrm>
            <a:off x="5867400" y="3124200"/>
            <a:ext cx="2277648" cy="302306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609600" y="457200"/>
            <a:ext cx="2286000" cy="20116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13" name="Shape 113"/>
          <p:cNvSpPr/>
          <p:nvPr/>
        </p:nvSpPr>
        <p:spPr>
          <a:xfrm>
            <a:off x="3581400" y="457200"/>
            <a:ext cx="1981199" cy="19811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14" name="Shape 114"/>
          <p:cNvSpPr/>
          <p:nvPr/>
        </p:nvSpPr>
        <p:spPr>
          <a:xfrm>
            <a:off x="6248400" y="457200"/>
            <a:ext cx="2133600" cy="182879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15" name="Shape 115"/>
          <p:cNvSpPr/>
          <p:nvPr/>
        </p:nvSpPr>
        <p:spPr>
          <a:xfrm>
            <a:off x="4953000" y="3581400"/>
            <a:ext cx="2667000" cy="1905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16" name="Shape 116"/>
          <p:cNvSpPr/>
          <p:nvPr/>
        </p:nvSpPr>
        <p:spPr>
          <a:xfrm>
            <a:off x="1447800" y="3581400"/>
            <a:ext cx="2666999" cy="1904999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17" name="Shape 117"/>
          <p:cNvSpPr txBox="1"/>
          <p:nvPr/>
        </p:nvSpPr>
        <p:spPr>
          <a:xfrm>
            <a:off x="611560" y="2276872"/>
            <a:ext cx="2808312" cy="1200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 sz="32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uānlà</a:t>
            </a:r>
            <a:r>
              <a:rPr lang="zh-CN" altLang="en-US" sz="7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湯</a:t>
            </a:r>
            <a:endParaRPr lang="en-US" sz="7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4114800" y="2819400"/>
            <a:ext cx="1165127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jiǎozi </a:t>
            </a:r>
          </a:p>
        </p:txBody>
      </p:sp>
      <p:sp>
        <p:nvSpPr>
          <p:cNvPr id="119" name="Shape 119"/>
          <p:cNvSpPr/>
          <p:nvPr/>
        </p:nvSpPr>
        <p:spPr>
          <a:xfrm>
            <a:off x="6934200" y="2819400"/>
            <a:ext cx="1021433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miàn</a:t>
            </a:r>
          </a:p>
        </p:txBody>
      </p:sp>
      <p:sp>
        <p:nvSpPr>
          <p:cNvPr id="120" name="Shape 120"/>
          <p:cNvSpPr/>
          <p:nvPr/>
        </p:nvSpPr>
        <p:spPr>
          <a:xfrm>
            <a:off x="5486400" y="5791200"/>
            <a:ext cx="1614544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dòufu </a:t>
            </a:r>
          </a:p>
        </p:txBody>
      </p:sp>
      <p:sp>
        <p:nvSpPr>
          <p:cNvPr id="121" name="Shape 121"/>
          <p:cNvSpPr/>
          <p:nvPr/>
        </p:nvSpPr>
        <p:spPr>
          <a:xfrm>
            <a:off x="1672208" y="5503127"/>
            <a:ext cx="2446784" cy="1200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dirty="0" err="1" smtClean="0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3200" b="0" i="0" u="none" strike="noStrike" cap="none" baseline="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ǐ</a:t>
            </a:r>
            <a:r>
              <a:rPr lang="zh-CN" altLang="en-US" sz="7200" dirty="0">
                <a:latin typeface="Calibri"/>
                <a:ea typeface="Calibri"/>
                <a:cs typeface="Calibri"/>
                <a:sym typeface="Calibri"/>
              </a:rPr>
              <a:t>飯</a:t>
            </a:r>
            <a:endParaRPr lang="en-US" sz="72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367</Words>
  <Application>Microsoft Macintosh PowerPoint</Application>
  <PresentationFormat>On-screen Show (4:3)</PresentationFormat>
  <Paragraphs>80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/>
      <vt:lpstr>At the Chinese Restaurant</vt:lpstr>
      <vt:lpstr>Procedure</vt:lpstr>
      <vt:lpstr>PowerPoint Presentation</vt:lpstr>
      <vt:lpstr>飯，餓，茶，菜 (flashcard)</vt:lpstr>
      <vt:lpstr>飯，餓，茶，菜 (PPT for class)</vt:lpstr>
      <vt:lpstr>Elaborate as much as you can with the targeted characters</vt:lpstr>
      <vt:lpstr>Elaborate as much as you can with the targeted characters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the Chinese Restaurant</dc:title>
  <cp:lastModifiedBy>Meng Yeh</cp:lastModifiedBy>
  <cp:revision>5</cp:revision>
  <dcterms:created xsi:type="dcterms:W3CDTF">2013-01-15T02:43:51Z</dcterms:created>
  <dcterms:modified xsi:type="dcterms:W3CDTF">2013-01-15T03:01:44Z</dcterms:modified>
</cp:coreProperties>
</file>